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12"/>
  </p:notesMasterIdLst>
  <p:sldIdLst>
    <p:sldId id="387" r:id="rId3"/>
    <p:sldId id="256" r:id="rId4"/>
    <p:sldId id="257" r:id="rId5"/>
    <p:sldId id="258" r:id="rId6"/>
    <p:sldId id="417" r:id="rId7"/>
    <p:sldId id="418" r:id="rId8"/>
    <p:sldId id="398" r:id="rId9"/>
    <p:sldId id="402" r:id="rId10"/>
    <p:sldId id="264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 Pajola" initials="VP" lastIdx="1" clrIdx="0">
    <p:extLst>
      <p:ext uri="{19B8F6BF-5375-455C-9EA6-DF929625EA0E}">
        <p15:presenceInfo xmlns:p15="http://schemas.microsoft.com/office/powerpoint/2012/main" userId="Valeria Pajo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 autoAdjust="0"/>
    <p:restoredTop sz="94592"/>
  </p:normalViewPr>
  <p:slideViewPr>
    <p:cSldViewPr snapToGrid="0" snapToObjects="1">
      <p:cViewPr varScale="1">
        <p:scale>
          <a:sx n="104" d="100"/>
          <a:sy n="104" d="100"/>
        </p:scale>
        <p:origin x="22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135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397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3108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4521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120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3654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334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64317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456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8260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160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368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30/04/21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0"/>
            <a:ext cx="9143280" cy="1269360"/>
          </a:xfrm>
          <a:prstGeom prst="rect">
            <a:avLst/>
          </a:prstGeom>
          <a:solidFill>
            <a:srgbClr val="728FA5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0" y="6126120"/>
            <a:ext cx="9143280" cy="731160"/>
          </a:xfrm>
          <a:prstGeom prst="rect">
            <a:avLst/>
          </a:prstGeom>
          <a:solidFill>
            <a:srgbClr val="728FA5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47880" y="1089720"/>
            <a:ext cx="9036720" cy="180000"/>
            <a:chOff x="47880" y="1089720"/>
            <a:chExt cx="9036720" cy="180000"/>
          </a:xfrm>
        </p:grpSpPr>
        <p:sp>
          <p:nvSpPr>
            <p:cNvPr id="3" name="Line 4"/>
            <p:cNvSpPr/>
            <p:nvPr/>
          </p:nvSpPr>
          <p:spPr>
            <a:xfrm>
              <a:off x="478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" name="Line 5"/>
            <p:cNvSpPr/>
            <p:nvPr/>
          </p:nvSpPr>
          <p:spPr>
            <a:xfrm>
              <a:off x="1238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" name="Line 6"/>
            <p:cNvSpPr/>
            <p:nvPr/>
          </p:nvSpPr>
          <p:spPr>
            <a:xfrm>
              <a:off x="1998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" name="Line 7"/>
            <p:cNvSpPr/>
            <p:nvPr/>
          </p:nvSpPr>
          <p:spPr>
            <a:xfrm>
              <a:off x="2757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" name="Line 8"/>
            <p:cNvSpPr/>
            <p:nvPr/>
          </p:nvSpPr>
          <p:spPr>
            <a:xfrm>
              <a:off x="3517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" name="Line 9"/>
            <p:cNvSpPr/>
            <p:nvPr/>
          </p:nvSpPr>
          <p:spPr>
            <a:xfrm>
              <a:off x="4276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5032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792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" name="Line 12"/>
            <p:cNvSpPr/>
            <p:nvPr/>
          </p:nvSpPr>
          <p:spPr>
            <a:xfrm>
              <a:off x="6552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" name="Line 13"/>
            <p:cNvSpPr/>
            <p:nvPr/>
          </p:nvSpPr>
          <p:spPr>
            <a:xfrm>
              <a:off x="7311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" name="Line 14"/>
            <p:cNvSpPr/>
            <p:nvPr/>
          </p:nvSpPr>
          <p:spPr>
            <a:xfrm>
              <a:off x="8071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" name="Line 15"/>
            <p:cNvSpPr/>
            <p:nvPr/>
          </p:nvSpPr>
          <p:spPr>
            <a:xfrm>
              <a:off x="8830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" name="Line 16"/>
            <p:cNvSpPr/>
            <p:nvPr/>
          </p:nvSpPr>
          <p:spPr>
            <a:xfrm>
              <a:off x="9590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" name="Line 17"/>
            <p:cNvSpPr/>
            <p:nvPr/>
          </p:nvSpPr>
          <p:spPr>
            <a:xfrm>
              <a:off x="10350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" name="Line 18"/>
            <p:cNvSpPr/>
            <p:nvPr/>
          </p:nvSpPr>
          <p:spPr>
            <a:xfrm>
              <a:off x="11109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" name="Line 19"/>
            <p:cNvSpPr/>
            <p:nvPr/>
          </p:nvSpPr>
          <p:spPr>
            <a:xfrm>
              <a:off x="11869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9" name="Line 20"/>
            <p:cNvSpPr/>
            <p:nvPr/>
          </p:nvSpPr>
          <p:spPr>
            <a:xfrm>
              <a:off x="12628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0" name="Line 21"/>
            <p:cNvSpPr/>
            <p:nvPr/>
          </p:nvSpPr>
          <p:spPr>
            <a:xfrm>
              <a:off x="13388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1" name="Line 22"/>
            <p:cNvSpPr/>
            <p:nvPr/>
          </p:nvSpPr>
          <p:spPr>
            <a:xfrm>
              <a:off x="14148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2" name="Line 23"/>
            <p:cNvSpPr/>
            <p:nvPr/>
          </p:nvSpPr>
          <p:spPr>
            <a:xfrm>
              <a:off x="14907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3" name="Line 24"/>
            <p:cNvSpPr/>
            <p:nvPr/>
          </p:nvSpPr>
          <p:spPr>
            <a:xfrm>
              <a:off x="15667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4" name="Line 25"/>
            <p:cNvSpPr/>
            <p:nvPr/>
          </p:nvSpPr>
          <p:spPr>
            <a:xfrm>
              <a:off x="16426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5" name="Line 26"/>
            <p:cNvSpPr/>
            <p:nvPr/>
          </p:nvSpPr>
          <p:spPr>
            <a:xfrm>
              <a:off x="17186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6" name="Line 27"/>
            <p:cNvSpPr/>
            <p:nvPr/>
          </p:nvSpPr>
          <p:spPr>
            <a:xfrm>
              <a:off x="17942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7" name="Line 28"/>
            <p:cNvSpPr/>
            <p:nvPr/>
          </p:nvSpPr>
          <p:spPr>
            <a:xfrm>
              <a:off x="18702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8" name="Line 29"/>
            <p:cNvSpPr/>
            <p:nvPr/>
          </p:nvSpPr>
          <p:spPr>
            <a:xfrm>
              <a:off x="19461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9" name="Line 30"/>
            <p:cNvSpPr/>
            <p:nvPr/>
          </p:nvSpPr>
          <p:spPr>
            <a:xfrm>
              <a:off x="20221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0" name="Line 31"/>
            <p:cNvSpPr/>
            <p:nvPr/>
          </p:nvSpPr>
          <p:spPr>
            <a:xfrm>
              <a:off x="20980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1" name="Line 32"/>
            <p:cNvSpPr/>
            <p:nvPr/>
          </p:nvSpPr>
          <p:spPr>
            <a:xfrm>
              <a:off x="21740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2" name="Line 33"/>
            <p:cNvSpPr/>
            <p:nvPr/>
          </p:nvSpPr>
          <p:spPr>
            <a:xfrm>
              <a:off x="22500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3" name="Line 34"/>
            <p:cNvSpPr/>
            <p:nvPr/>
          </p:nvSpPr>
          <p:spPr>
            <a:xfrm>
              <a:off x="23259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4" name="Line 35"/>
            <p:cNvSpPr/>
            <p:nvPr/>
          </p:nvSpPr>
          <p:spPr>
            <a:xfrm>
              <a:off x="24019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" name="Line 36"/>
            <p:cNvSpPr/>
            <p:nvPr/>
          </p:nvSpPr>
          <p:spPr>
            <a:xfrm>
              <a:off x="24778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" name="Line 37"/>
            <p:cNvSpPr/>
            <p:nvPr/>
          </p:nvSpPr>
          <p:spPr>
            <a:xfrm>
              <a:off x="25538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" name="Line 38"/>
            <p:cNvSpPr/>
            <p:nvPr/>
          </p:nvSpPr>
          <p:spPr>
            <a:xfrm>
              <a:off x="26298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" name="Line 39"/>
            <p:cNvSpPr/>
            <p:nvPr/>
          </p:nvSpPr>
          <p:spPr>
            <a:xfrm>
              <a:off x="27057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9" name="Line 40"/>
            <p:cNvSpPr/>
            <p:nvPr/>
          </p:nvSpPr>
          <p:spPr>
            <a:xfrm>
              <a:off x="27817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0" name="Line 41"/>
            <p:cNvSpPr/>
            <p:nvPr/>
          </p:nvSpPr>
          <p:spPr>
            <a:xfrm>
              <a:off x="28576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1" name="Line 42"/>
            <p:cNvSpPr/>
            <p:nvPr/>
          </p:nvSpPr>
          <p:spPr>
            <a:xfrm>
              <a:off x="29336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2" name="Line 43"/>
            <p:cNvSpPr/>
            <p:nvPr/>
          </p:nvSpPr>
          <p:spPr>
            <a:xfrm>
              <a:off x="30096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3" name="Line 44"/>
            <p:cNvSpPr/>
            <p:nvPr/>
          </p:nvSpPr>
          <p:spPr>
            <a:xfrm>
              <a:off x="30852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4" name="Line 45"/>
            <p:cNvSpPr/>
            <p:nvPr/>
          </p:nvSpPr>
          <p:spPr>
            <a:xfrm>
              <a:off x="31611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5" name="Line 46"/>
            <p:cNvSpPr/>
            <p:nvPr/>
          </p:nvSpPr>
          <p:spPr>
            <a:xfrm>
              <a:off x="32371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6" name="Line 47"/>
            <p:cNvSpPr/>
            <p:nvPr/>
          </p:nvSpPr>
          <p:spPr>
            <a:xfrm>
              <a:off x="33130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7" name="Line 48"/>
            <p:cNvSpPr/>
            <p:nvPr/>
          </p:nvSpPr>
          <p:spPr>
            <a:xfrm>
              <a:off x="33890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8" name="Line 49"/>
            <p:cNvSpPr/>
            <p:nvPr/>
          </p:nvSpPr>
          <p:spPr>
            <a:xfrm>
              <a:off x="34650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9" name="Line 50"/>
            <p:cNvSpPr/>
            <p:nvPr/>
          </p:nvSpPr>
          <p:spPr>
            <a:xfrm>
              <a:off x="35409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0" name="Line 51"/>
            <p:cNvSpPr/>
            <p:nvPr/>
          </p:nvSpPr>
          <p:spPr>
            <a:xfrm>
              <a:off x="36169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1" name="Line 52"/>
            <p:cNvSpPr/>
            <p:nvPr/>
          </p:nvSpPr>
          <p:spPr>
            <a:xfrm>
              <a:off x="36928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2" name="Line 53"/>
            <p:cNvSpPr/>
            <p:nvPr/>
          </p:nvSpPr>
          <p:spPr>
            <a:xfrm>
              <a:off x="37688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3" name="Line 54"/>
            <p:cNvSpPr/>
            <p:nvPr/>
          </p:nvSpPr>
          <p:spPr>
            <a:xfrm>
              <a:off x="38448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4" name="Line 55"/>
            <p:cNvSpPr/>
            <p:nvPr/>
          </p:nvSpPr>
          <p:spPr>
            <a:xfrm>
              <a:off x="39207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5" name="Line 56"/>
            <p:cNvSpPr/>
            <p:nvPr/>
          </p:nvSpPr>
          <p:spPr>
            <a:xfrm>
              <a:off x="39967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6" name="Line 57"/>
            <p:cNvSpPr/>
            <p:nvPr/>
          </p:nvSpPr>
          <p:spPr>
            <a:xfrm>
              <a:off x="40726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7" name="Line 58"/>
            <p:cNvSpPr/>
            <p:nvPr/>
          </p:nvSpPr>
          <p:spPr>
            <a:xfrm>
              <a:off x="41486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8" name="Line 59"/>
            <p:cNvSpPr/>
            <p:nvPr/>
          </p:nvSpPr>
          <p:spPr>
            <a:xfrm>
              <a:off x="42246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9" name="Line 60"/>
            <p:cNvSpPr/>
            <p:nvPr/>
          </p:nvSpPr>
          <p:spPr>
            <a:xfrm>
              <a:off x="43002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0" name="Line 61"/>
            <p:cNvSpPr/>
            <p:nvPr/>
          </p:nvSpPr>
          <p:spPr>
            <a:xfrm>
              <a:off x="43761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1" name="Line 62"/>
            <p:cNvSpPr/>
            <p:nvPr/>
          </p:nvSpPr>
          <p:spPr>
            <a:xfrm>
              <a:off x="44521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" name="Line 63"/>
            <p:cNvSpPr/>
            <p:nvPr/>
          </p:nvSpPr>
          <p:spPr>
            <a:xfrm>
              <a:off x="45280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3" name="Line 64"/>
            <p:cNvSpPr/>
            <p:nvPr/>
          </p:nvSpPr>
          <p:spPr>
            <a:xfrm>
              <a:off x="46040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4" name="Line 65"/>
            <p:cNvSpPr/>
            <p:nvPr/>
          </p:nvSpPr>
          <p:spPr>
            <a:xfrm>
              <a:off x="46800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5" name="Line 66"/>
            <p:cNvSpPr/>
            <p:nvPr/>
          </p:nvSpPr>
          <p:spPr>
            <a:xfrm>
              <a:off x="47559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6" name="Line 67"/>
            <p:cNvSpPr/>
            <p:nvPr/>
          </p:nvSpPr>
          <p:spPr>
            <a:xfrm>
              <a:off x="48319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7" name="Line 68"/>
            <p:cNvSpPr/>
            <p:nvPr/>
          </p:nvSpPr>
          <p:spPr>
            <a:xfrm>
              <a:off x="49078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8" name="Line 69"/>
            <p:cNvSpPr/>
            <p:nvPr/>
          </p:nvSpPr>
          <p:spPr>
            <a:xfrm>
              <a:off x="49838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9" name="Line 70"/>
            <p:cNvSpPr/>
            <p:nvPr/>
          </p:nvSpPr>
          <p:spPr>
            <a:xfrm>
              <a:off x="50598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0" name="Line 71"/>
            <p:cNvSpPr/>
            <p:nvPr/>
          </p:nvSpPr>
          <p:spPr>
            <a:xfrm>
              <a:off x="51357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1" name="Line 72"/>
            <p:cNvSpPr/>
            <p:nvPr/>
          </p:nvSpPr>
          <p:spPr>
            <a:xfrm>
              <a:off x="52117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2" name="Line 73"/>
            <p:cNvSpPr/>
            <p:nvPr/>
          </p:nvSpPr>
          <p:spPr>
            <a:xfrm>
              <a:off x="52876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3" name="Line 74"/>
            <p:cNvSpPr/>
            <p:nvPr/>
          </p:nvSpPr>
          <p:spPr>
            <a:xfrm>
              <a:off x="53636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4" name="Line 75"/>
            <p:cNvSpPr/>
            <p:nvPr/>
          </p:nvSpPr>
          <p:spPr>
            <a:xfrm>
              <a:off x="54396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5" name="Line 76"/>
            <p:cNvSpPr/>
            <p:nvPr/>
          </p:nvSpPr>
          <p:spPr>
            <a:xfrm>
              <a:off x="55155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6" name="Line 77"/>
            <p:cNvSpPr/>
            <p:nvPr/>
          </p:nvSpPr>
          <p:spPr>
            <a:xfrm>
              <a:off x="55911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7" name="Line 78"/>
            <p:cNvSpPr/>
            <p:nvPr/>
          </p:nvSpPr>
          <p:spPr>
            <a:xfrm>
              <a:off x="56671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8" name="Line 79"/>
            <p:cNvSpPr/>
            <p:nvPr/>
          </p:nvSpPr>
          <p:spPr>
            <a:xfrm>
              <a:off x="57430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9" name="Line 80"/>
            <p:cNvSpPr/>
            <p:nvPr/>
          </p:nvSpPr>
          <p:spPr>
            <a:xfrm>
              <a:off x="58190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0" name="Line 81"/>
            <p:cNvSpPr/>
            <p:nvPr/>
          </p:nvSpPr>
          <p:spPr>
            <a:xfrm>
              <a:off x="58950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1" name="Line 82"/>
            <p:cNvSpPr/>
            <p:nvPr/>
          </p:nvSpPr>
          <p:spPr>
            <a:xfrm>
              <a:off x="59709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2" name="Line 83"/>
            <p:cNvSpPr/>
            <p:nvPr/>
          </p:nvSpPr>
          <p:spPr>
            <a:xfrm>
              <a:off x="60469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3" name="Line 84"/>
            <p:cNvSpPr/>
            <p:nvPr/>
          </p:nvSpPr>
          <p:spPr>
            <a:xfrm>
              <a:off x="61228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4" name="Line 85"/>
            <p:cNvSpPr/>
            <p:nvPr/>
          </p:nvSpPr>
          <p:spPr>
            <a:xfrm>
              <a:off x="61988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5" name="Line 86"/>
            <p:cNvSpPr/>
            <p:nvPr/>
          </p:nvSpPr>
          <p:spPr>
            <a:xfrm>
              <a:off x="62748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6" name="Line 87"/>
            <p:cNvSpPr/>
            <p:nvPr/>
          </p:nvSpPr>
          <p:spPr>
            <a:xfrm>
              <a:off x="63507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7" name="Line 88"/>
            <p:cNvSpPr/>
            <p:nvPr/>
          </p:nvSpPr>
          <p:spPr>
            <a:xfrm>
              <a:off x="64267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8" name="Line 89"/>
            <p:cNvSpPr/>
            <p:nvPr/>
          </p:nvSpPr>
          <p:spPr>
            <a:xfrm>
              <a:off x="65026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9" name="Line 90"/>
            <p:cNvSpPr/>
            <p:nvPr/>
          </p:nvSpPr>
          <p:spPr>
            <a:xfrm>
              <a:off x="65786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0" name="Line 91"/>
            <p:cNvSpPr/>
            <p:nvPr/>
          </p:nvSpPr>
          <p:spPr>
            <a:xfrm>
              <a:off x="66546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1" name="Line 92"/>
            <p:cNvSpPr/>
            <p:nvPr/>
          </p:nvSpPr>
          <p:spPr>
            <a:xfrm>
              <a:off x="67305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2" name="Line 93"/>
            <p:cNvSpPr/>
            <p:nvPr/>
          </p:nvSpPr>
          <p:spPr>
            <a:xfrm>
              <a:off x="68065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3" name="Line 94"/>
            <p:cNvSpPr/>
            <p:nvPr/>
          </p:nvSpPr>
          <p:spPr>
            <a:xfrm>
              <a:off x="68821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4" name="Line 95"/>
            <p:cNvSpPr/>
            <p:nvPr/>
          </p:nvSpPr>
          <p:spPr>
            <a:xfrm>
              <a:off x="69580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5" name="Line 96"/>
            <p:cNvSpPr/>
            <p:nvPr/>
          </p:nvSpPr>
          <p:spPr>
            <a:xfrm>
              <a:off x="70340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6" name="Line 97"/>
            <p:cNvSpPr/>
            <p:nvPr/>
          </p:nvSpPr>
          <p:spPr>
            <a:xfrm>
              <a:off x="71100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7" name="Line 98"/>
            <p:cNvSpPr/>
            <p:nvPr/>
          </p:nvSpPr>
          <p:spPr>
            <a:xfrm>
              <a:off x="71859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8" name="Line 99"/>
            <p:cNvSpPr/>
            <p:nvPr/>
          </p:nvSpPr>
          <p:spPr>
            <a:xfrm>
              <a:off x="72619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9" name="Line 100"/>
            <p:cNvSpPr/>
            <p:nvPr/>
          </p:nvSpPr>
          <p:spPr>
            <a:xfrm>
              <a:off x="73378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0" name="Line 101"/>
            <p:cNvSpPr/>
            <p:nvPr/>
          </p:nvSpPr>
          <p:spPr>
            <a:xfrm>
              <a:off x="74138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1" name="Line 102"/>
            <p:cNvSpPr/>
            <p:nvPr/>
          </p:nvSpPr>
          <p:spPr>
            <a:xfrm>
              <a:off x="74898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2" name="Line 103"/>
            <p:cNvSpPr/>
            <p:nvPr/>
          </p:nvSpPr>
          <p:spPr>
            <a:xfrm>
              <a:off x="75657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3" name="Line 104"/>
            <p:cNvSpPr/>
            <p:nvPr/>
          </p:nvSpPr>
          <p:spPr>
            <a:xfrm>
              <a:off x="76417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4" name="Line 105"/>
            <p:cNvSpPr/>
            <p:nvPr/>
          </p:nvSpPr>
          <p:spPr>
            <a:xfrm>
              <a:off x="77176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5" name="Line 106"/>
            <p:cNvSpPr/>
            <p:nvPr/>
          </p:nvSpPr>
          <p:spPr>
            <a:xfrm>
              <a:off x="77936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6" name="Line 107"/>
            <p:cNvSpPr/>
            <p:nvPr/>
          </p:nvSpPr>
          <p:spPr>
            <a:xfrm>
              <a:off x="78696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7" name="Line 108"/>
            <p:cNvSpPr/>
            <p:nvPr/>
          </p:nvSpPr>
          <p:spPr>
            <a:xfrm>
              <a:off x="79455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8" name="Line 109"/>
            <p:cNvSpPr/>
            <p:nvPr/>
          </p:nvSpPr>
          <p:spPr>
            <a:xfrm>
              <a:off x="80215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9" name="Line 110"/>
            <p:cNvSpPr/>
            <p:nvPr/>
          </p:nvSpPr>
          <p:spPr>
            <a:xfrm>
              <a:off x="80974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0" name="Line 111"/>
            <p:cNvSpPr/>
            <p:nvPr/>
          </p:nvSpPr>
          <p:spPr>
            <a:xfrm>
              <a:off x="81730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1" name="Line 112"/>
            <p:cNvSpPr/>
            <p:nvPr/>
          </p:nvSpPr>
          <p:spPr>
            <a:xfrm>
              <a:off x="82490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2" name="Line 113"/>
            <p:cNvSpPr/>
            <p:nvPr/>
          </p:nvSpPr>
          <p:spPr>
            <a:xfrm>
              <a:off x="83250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3" name="Line 114"/>
            <p:cNvSpPr/>
            <p:nvPr/>
          </p:nvSpPr>
          <p:spPr>
            <a:xfrm>
              <a:off x="84009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4" name="Line 115"/>
            <p:cNvSpPr/>
            <p:nvPr/>
          </p:nvSpPr>
          <p:spPr>
            <a:xfrm>
              <a:off x="84769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5" name="Line 116"/>
            <p:cNvSpPr/>
            <p:nvPr/>
          </p:nvSpPr>
          <p:spPr>
            <a:xfrm>
              <a:off x="85528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6" name="Line 117"/>
            <p:cNvSpPr/>
            <p:nvPr/>
          </p:nvSpPr>
          <p:spPr>
            <a:xfrm>
              <a:off x="86288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7" name="Line 118"/>
            <p:cNvSpPr/>
            <p:nvPr/>
          </p:nvSpPr>
          <p:spPr>
            <a:xfrm>
              <a:off x="87048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8" name="Line 119"/>
            <p:cNvSpPr/>
            <p:nvPr/>
          </p:nvSpPr>
          <p:spPr>
            <a:xfrm>
              <a:off x="878076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9" name="Line 120"/>
            <p:cNvSpPr/>
            <p:nvPr/>
          </p:nvSpPr>
          <p:spPr>
            <a:xfrm>
              <a:off x="885672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0" name="Line 121"/>
            <p:cNvSpPr/>
            <p:nvPr/>
          </p:nvSpPr>
          <p:spPr>
            <a:xfrm>
              <a:off x="893268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1" name="Line 122"/>
            <p:cNvSpPr/>
            <p:nvPr/>
          </p:nvSpPr>
          <p:spPr>
            <a:xfrm>
              <a:off x="900864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2" name="Line 123"/>
            <p:cNvSpPr/>
            <p:nvPr/>
          </p:nvSpPr>
          <p:spPr>
            <a:xfrm>
              <a:off x="9084600" y="1089720"/>
              <a:ext cx="0" cy="180000"/>
            </a:xfrm>
            <a:prstGeom prst="line">
              <a:avLst/>
            </a:prstGeom>
            <a:ln w="12600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23" name="Picture 2" descr="Y:\IMMAGINE _COORDINATA_2014\PPT\modello1\loghi_PNG\03_Polimi_logotipo_bandiera-1riga.png"/>
          <p:cNvPicPr/>
          <p:nvPr/>
        </p:nvPicPr>
        <p:blipFill>
          <a:blip r:embed="rId14"/>
          <a:stretch/>
        </p:blipFill>
        <p:spPr>
          <a:xfrm>
            <a:off x="6094800" y="6346440"/>
            <a:ext cx="2779560" cy="288720"/>
          </a:xfrm>
          <a:prstGeom prst="rect">
            <a:avLst/>
          </a:prstGeom>
          <a:ln>
            <a:noFill/>
          </a:ln>
        </p:spPr>
      </p:pic>
      <p:sp>
        <p:nvSpPr>
          <p:cNvPr id="124" name="PlaceHolder 12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54767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53676" y="3838499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547275" y="4149725"/>
            <a:ext cx="8277289" cy="2589827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it-IT" sz="7500" dirty="0" err="1"/>
              <a:t>Numerical</a:t>
            </a:r>
            <a:r>
              <a:rPr lang="it-IT" sz="7500" dirty="0"/>
              <a:t> </a:t>
            </a:r>
            <a:r>
              <a:rPr lang="it-IT" sz="7500" dirty="0" err="1"/>
              <a:t>Methods</a:t>
            </a:r>
            <a:r>
              <a:rPr lang="it-IT" sz="7500" dirty="0"/>
              <a:t> – Project 3</a:t>
            </a:r>
          </a:p>
          <a:p>
            <a:pPr>
              <a:lnSpc>
                <a:spcPct val="120000"/>
              </a:lnSpc>
            </a:pPr>
            <a:endParaRPr lang="it-IT" sz="2500" dirty="0"/>
          </a:p>
          <a:p>
            <a:pPr algn="r">
              <a:lnSpc>
                <a:spcPct val="120000"/>
              </a:lnSpc>
            </a:pPr>
            <a:r>
              <a:rPr lang="it-IT" sz="4500" dirty="0"/>
              <a:t>Group 1</a:t>
            </a:r>
            <a:endParaRPr lang="it-IT" dirty="0"/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Manfred Nesti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Luca Caivano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Bruno Ursino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Alessandro </a:t>
            </a:r>
            <a:r>
              <a:rPr lang="it-IT" sz="2900" b="0" i="1" dirty="0" err="1"/>
              <a:t>Pegurri</a:t>
            </a:r>
            <a:endParaRPr lang="it-IT" sz="2900" b="0" i="1" dirty="0"/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Valeria Pajola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Chiara Vitale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Andrea Della Libera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88360" y="139320"/>
            <a:ext cx="8580240" cy="83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Short </a:t>
            </a:r>
            <a:r>
              <a:rPr kumimoji="0" lang="it-IT" sz="2800" b="1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range</a:t>
            </a:r>
            <a:r>
              <a:rPr kumimoji="0" lang="it-IT" sz="2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force formula </a:t>
            </a:r>
            <a:r>
              <a:rPr kumimoji="0" lang="it-IT" sz="2800" b="1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derivation</a:t>
            </a: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57200" y="1600200"/>
            <a:ext cx="832284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For the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charge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distribution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used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a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linearly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decreasing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charge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, with zero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at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</a:t>
            </a:r>
            <a:r>
              <a:rPr kumimoji="0" lang="it-IT" sz="2200" b="0" i="1" u="none" strike="noStrike" kern="1200" cap="none" spc="-1" normalizeH="0" baseline="-33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cut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follows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: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From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this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evaluated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the force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applied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from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particle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j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to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particle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due to the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charge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distribution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follows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: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where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</a:t>
            </a:r>
            <a:r>
              <a:rPr kumimoji="0" lang="it-IT" sz="22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(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</a:t>
            </a:r>
            <a:r>
              <a:rPr kumimoji="0" lang="it-IT" sz="22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)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a primitive of   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</a:t>
            </a:r>
            <a:r>
              <a:rPr kumimoji="0" lang="it-IT" sz="22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ρ</a:t>
            </a:r>
            <a:r>
              <a:rPr kumimoji="0" lang="it-IT" sz="22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(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</a:t>
            </a:r>
            <a:r>
              <a:rPr kumimoji="0" lang="it-IT" sz="22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)</a:t>
            </a:r>
            <a:endParaRPr kumimoji="0" lang="en-US" sz="2200" b="0" i="1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Formula 3"/>
              <p:cNvSpPr txBox="1"/>
              <p:nvPr/>
            </p:nvSpPr>
            <p:spPr>
              <a:xfrm>
                <a:off x="4253400" y="327384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Formula 4"/>
              <p:cNvSpPr txBox="1"/>
              <p:nvPr/>
            </p:nvSpPr>
            <p:spPr>
              <a:xfrm>
                <a:off x="2062080" y="2061720"/>
                <a:ext cx="71640" cy="16884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Formula 5"/>
              <p:cNvSpPr txBox="1"/>
              <p:nvPr/>
            </p:nvSpPr>
            <p:spPr>
              <a:xfrm>
                <a:off x="2220949" y="2332669"/>
                <a:ext cx="4061740" cy="63936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66" name="Formula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949" y="2332669"/>
                <a:ext cx="4061740" cy="639360"/>
              </a:xfrm>
              <a:prstGeom prst="rect">
                <a:avLst/>
              </a:prstGeom>
              <a:blipFill>
                <a:blip r:embed="rId2"/>
                <a:stretch>
                  <a:fillRect b="-38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Formula 6"/>
              <p:cNvSpPr txBox="1"/>
              <p:nvPr/>
            </p:nvSpPr>
            <p:spPr>
              <a:xfrm>
                <a:off x="1193437" y="4015511"/>
                <a:ext cx="6129128" cy="63936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nary>
                          <m:d>
                            <m:d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</m:oMath>
                  </m:oMathPara>
                </a14:m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67" name="Formula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37" y="4015511"/>
                <a:ext cx="6129128" cy="63936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88360" y="139320"/>
            <a:ext cx="8580240" cy="83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Short </a:t>
            </a:r>
            <a:r>
              <a:rPr kumimoji="0" lang="it-IT" sz="2800" b="1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range</a:t>
            </a:r>
            <a:r>
              <a:rPr kumimoji="0" lang="it-IT" sz="28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force formula </a:t>
            </a:r>
            <a:r>
              <a:rPr kumimoji="0" lang="it-IT" sz="2800" b="1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derivation</a:t>
            </a:r>
            <a:b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US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57200" y="1600560"/>
            <a:ext cx="832284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Since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needed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to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normalize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the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charge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distribution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ρ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so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that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its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3D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integral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was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1,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got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the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following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value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for </a:t>
            </a:r>
            <a:r>
              <a:rPr kumimoji="0" lang="it-IT" sz="22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H:</a:t>
            </a:r>
            <a:endParaRPr kumimoji="0" lang="en-US" sz="2200" b="0" i="1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Moreover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,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evaluated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and a primitive of 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follows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: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This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led to: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Formula 3"/>
              <p:cNvSpPr txBox="1"/>
              <p:nvPr/>
            </p:nvSpPr>
            <p:spPr>
              <a:xfrm>
                <a:off x="728280" y="1803960"/>
                <a:ext cx="71640" cy="16884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Formula 4"/>
              <p:cNvSpPr txBox="1"/>
              <p:nvPr/>
            </p:nvSpPr>
            <p:spPr>
              <a:xfrm>
                <a:off x="3623862" y="2406106"/>
                <a:ext cx="1675386" cy="54828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71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62" y="2406106"/>
                <a:ext cx="1675386" cy="548280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Formula 5"/>
              <p:cNvSpPr txBox="1"/>
              <p:nvPr/>
            </p:nvSpPr>
            <p:spPr>
              <a:xfrm>
                <a:off x="1041602" y="3583154"/>
                <a:ext cx="2907143" cy="54828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72" name="Formula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02" y="3583154"/>
                <a:ext cx="2907143" cy="548280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Formula 6"/>
              <p:cNvSpPr txBox="1"/>
              <p:nvPr/>
            </p:nvSpPr>
            <p:spPr>
              <a:xfrm>
                <a:off x="4916643" y="3585029"/>
                <a:ext cx="3426896" cy="54828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sSub>
                                <m:sSub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73" name="Formula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643" y="3585029"/>
                <a:ext cx="3426896" cy="548280"/>
              </a:xfrm>
              <a:prstGeom prst="rect">
                <a:avLst/>
              </a:prstGeom>
              <a:blipFill>
                <a:blip r:embed="rId4"/>
                <a:stretch>
                  <a:fillRect b="-2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Formula 7"/>
              <p:cNvSpPr txBox="1"/>
              <p:nvPr/>
            </p:nvSpPr>
            <p:spPr>
              <a:xfrm>
                <a:off x="439069" y="4559706"/>
                <a:ext cx="8359651" cy="54828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nary>
                          <m:d>
                            <m:d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d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sSub>
                                <m:sSub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74" name="Formula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9" y="4559706"/>
                <a:ext cx="8359651" cy="548280"/>
              </a:xfrm>
              <a:prstGeom prst="rect">
                <a:avLst/>
              </a:prstGeom>
              <a:blipFill>
                <a:blip r:embed="rId5"/>
                <a:stretch>
                  <a:fillRect b="-16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89080" y="139680"/>
            <a:ext cx="8579880" cy="83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7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Force formula</a:t>
            </a: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</a:br>
            <a:endParaRPr kumimoji="0" lang="en-US" sz="27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57200" y="1600200"/>
            <a:ext cx="832284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Thus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, the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final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force for the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charge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distribution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resulted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: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it-IT" sz="2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And the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total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short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range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force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between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particle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1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j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and </a:t>
            </a:r>
            <a:r>
              <a:rPr kumimoji="0" lang="it-IT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particle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it-IT" sz="22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</a:t>
            </a: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: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it-IT" sz="2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endParaRPr kumimoji="0" lang="en-US" sz="2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Formula 3"/>
              <p:cNvSpPr txBox="1"/>
              <p:nvPr/>
            </p:nvSpPr>
            <p:spPr>
              <a:xfrm>
                <a:off x="270531" y="2028537"/>
                <a:ext cx="8701245" cy="54828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′</m:t>
                          </m:r>
                          <m:sSubSup>
                            <m:sSubSup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4−3</m:t>
                          </m:r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77" name="Formula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31" y="2028537"/>
                <a:ext cx="8701245" cy="548280"/>
              </a:xfrm>
              <a:prstGeom prst="rect">
                <a:avLst/>
              </a:prstGeom>
              <a:blipFill>
                <a:blip r:embed="rId2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Formula 4"/>
              <p:cNvSpPr txBox="1"/>
              <p:nvPr/>
            </p:nvSpPr>
            <p:spPr>
              <a:xfrm>
                <a:off x="-318037" y="3920886"/>
                <a:ext cx="9794157" cy="807120"/>
              </a:xfrm>
              <a:prstGeom prst="rect">
                <a:avLst/>
              </a:prstGeo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=−24</m:t>
                      </m:r>
                      <m:sSub>
                        <m:sSub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sSub>
                                        <m:sSubPr>
                                          <m:ctrlPr>
                                            <a:rPr kumimoji="0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0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sSub>
                                        <m:sSubPr>
                                          <m:ctrlPr>
                                            <a:rPr kumimoji="0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0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kumimoji="0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kumimoji="0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d>
                        <m:d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−3</m:t>
                          </m:r>
                          <m:f>
                            <m:fPr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kumimoji="0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kumimoji="0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0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kumimoji="0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kumimoji="0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78" name="Formula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8037" y="3920886"/>
                <a:ext cx="9794157" cy="807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err="1"/>
              <a:t>Charge</a:t>
            </a:r>
            <a:r>
              <a:rPr lang="it-IT" sz="2400" dirty="0"/>
              <a:t> </a:t>
            </a:r>
            <a:r>
              <a:rPr lang="it-IT" sz="2400" dirty="0" err="1"/>
              <a:t>distribution</a:t>
            </a:r>
            <a:r>
              <a:rPr lang="it-IT" sz="2400" dirty="0"/>
              <a:t> and </a:t>
            </a:r>
            <a:r>
              <a:rPr lang="it-IT" sz="2400" dirty="0" err="1"/>
              <a:t>Poisson</a:t>
            </a:r>
            <a:r>
              <a:rPr lang="it-IT" sz="2400" dirty="0"/>
              <a:t> </a:t>
            </a:r>
            <a:r>
              <a:rPr lang="it-IT" sz="2400" dirty="0" err="1"/>
              <a:t>solution</a:t>
            </a:r>
            <a:br>
              <a:rPr lang="it-IT" sz="2700" dirty="0"/>
            </a:br>
            <a:r>
              <a:rPr lang="it-IT" sz="1600" dirty="0"/>
              <a:t>t = 0 </a:t>
            </a:r>
            <a:r>
              <a:rPr lang="it-IT" sz="1600" dirty="0" err="1"/>
              <a:t>s</a:t>
            </a:r>
            <a:endParaRPr lang="it-IT" sz="1600" dirty="0"/>
          </a:p>
        </p:txBody>
      </p:sp>
      <p:pic>
        <p:nvPicPr>
          <p:cNvPr id="7" name="Content Placeholder 6" descr="Chart, surface chart&#10;&#10;Description automatically generated">
            <a:extLst>
              <a:ext uri="{FF2B5EF4-FFF2-40B4-BE49-F238E27FC236}">
                <a16:creationId xmlns:a16="http://schemas.microsoft.com/office/drawing/2014/main" id="{A8DC1761-8492-8C48-BEAB-70162827A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88521" y="1290373"/>
            <a:ext cx="8662025" cy="484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10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7BD51EF-C664-6A40-889B-8C6F91D6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>
            <a:noAutofit/>
          </a:bodyPr>
          <a:lstStyle/>
          <a:p>
            <a:r>
              <a:rPr lang="it-IT" sz="2400" dirty="0"/>
              <a:t>Solution</a:t>
            </a:r>
            <a:br>
              <a:rPr lang="it-IT" sz="2700" dirty="0"/>
            </a:br>
            <a:r>
              <a:rPr lang="it-IT" sz="1600" dirty="0"/>
              <a:t>(N </a:t>
            </a:r>
            <a:r>
              <a:rPr lang="it-IT" sz="1600"/>
              <a:t>= 5700)</a:t>
            </a:r>
            <a:endParaRPr lang="it-IT" sz="1600" dirty="0"/>
          </a:p>
        </p:txBody>
      </p:sp>
      <p:pic>
        <p:nvPicPr>
          <p:cNvPr id="2" name="square_speed_up" descr="square_speed_up">
            <a:hlinkClick r:id="" action="ppaction://media"/>
            <a:extLst>
              <a:ext uri="{FF2B5EF4-FFF2-40B4-BE49-F238E27FC236}">
                <a16:creationId xmlns:a16="http://schemas.microsoft.com/office/drawing/2014/main" id="{3CF38BF4-A9B0-DA4B-A7F0-9AA5A1D58F5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43.87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3790" y="1274990"/>
            <a:ext cx="4716420" cy="4826459"/>
          </a:xfrm>
        </p:spPr>
      </p:pic>
    </p:spTree>
    <p:extLst>
      <p:ext uri="{BB962C8B-B14F-4D97-AF65-F5344CB8AC3E}">
        <p14:creationId xmlns:p14="http://schemas.microsoft.com/office/powerpoint/2010/main" val="14589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900B601A-A317-724D-8702-33E9710E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400" dirty="0" err="1"/>
              <a:t>Charge</a:t>
            </a:r>
            <a:r>
              <a:rPr lang="it-IT" sz="2400" dirty="0"/>
              <a:t> </a:t>
            </a:r>
            <a:r>
              <a:rPr lang="it-IT" sz="2400" dirty="0" err="1"/>
              <a:t>distribution</a:t>
            </a:r>
            <a:r>
              <a:rPr lang="it-IT" sz="2400" dirty="0"/>
              <a:t> and </a:t>
            </a:r>
            <a:r>
              <a:rPr lang="it-IT" sz="2400" dirty="0" err="1"/>
              <a:t>Poisson</a:t>
            </a:r>
            <a:r>
              <a:rPr lang="it-IT" sz="2400" dirty="0"/>
              <a:t> </a:t>
            </a:r>
            <a:r>
              <a:rPr lang="it-IT" sz="2400" dirty="0" err="1"/>
              <a:t>solution</a:t>
            </a:r>
            <a:br>
              <a:rPr lang="it-IT" sz="2700" dirty="0"/>
            </a:br>
            <a:r>
              <a:rPr lang="it-IT" sz="1600" dirty="0"/>
              <a:t>t = 0.24 </a:t>
            </a:r>
            <a:r>
              <a:rPr lang="it-IT" sz="1600" dirty="0" err="1"/>
              <a:t>s</a:t>
            </a:r>
            <a:r>
              <a:rPr lang="it-IT" sz="1600" dirty="0"/>
              <a:t> </a:t>
            </a:r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62A361D2-A201-2448-8C5C-1911DE22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7" y="1297459"/>
            <a:ext cx="8468446" cy="474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4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7BD51EF-C664-6A40-889B-8C6F91D6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>
            <a:noAutofit/>
          </a:bodyPr>
          <a:lstStyle/>
          <a:p>
            <a:r>
              <a:rPr lang="it-IT" sz="2400" dirty="0"/>
              <a:t>Solution</a:t>
            </a:r>
            <a:br>
              <a:rPr lang="it-IT" sz="2700" dirty="0"/>
            </a:br>
            <a:r>
              <a:rPr lang="it-IT" sz="1600" dirty="0"/>
              <a:t>(N = 1650 and </a:t>
            </a:r>
            <a:r>
              <a:rPr lang="it-IT" sz="1600" dirty="0" err="1"/>
              <a:t>wrong</a:t>
            </a:r>
            <a:r>
              <a:rPr lang="it-IT" sz="1600" dirty="0"/>
              <a:t> </a:t>
            </a:r>
            <a:r>
              <a:rPr lang="it-IT" sz="1600" dirty="0" err="1"/>
              <a:t>initial</a:t>
            </a:r>
            <a:r>
              <a:rPr lang="it-IT" sz="1600" dirty="0"/>
              <a:t> </a:t>
            </a:r>
            <a:r>
              <a:rPr lang="it-IT" sz="1600" dirty="0" err="1"/>
              <a:t>charge</a:t>
            </a:r>
            <a:r>
              <a:rPr lang="it-IT" sz="1600" dirty="0"/>
              <a:t> </a:t>
            </a:r>
            <a:r>
              <a:rPr lang="it-IT" sz="1600" dirty="0" err="1"/>
              <a:t>distribution</a:t>
            </a:r>
            <a:r>
              <a:rPr lang="it-IT" sz="1600" dirty="0"/>
              <a:t>)</a:t>
            </a:r>
            <a:br>
              <a:rPr lang="it-IT" sz="1600" dirty="0"/>
            </a:br>
            <a:endParaRPr lang="it-IT" sz="1600" dirty="0"/>
          </a:p>
        </p:txBody>
      </p:sp>
      <p:pic>
        <p:nvPicPr>
          <p:cNvPr id="2" name="small_speed_up" descr="small_speed_up">
            <a:hlinkClick r:id="" action="ppaction://media"/>
            <a:extLst>
              <a:ext uri="{FF2B5EF4-FFF2-40B4-BE49-F238E27FC236}">
                <a16:creationId xmlns:a16="http://schemas.microsoft.com/office/drawing/2014/main" id="{446C9C08-9194-C442-9D18-B700D1914C3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0.1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781" y="1286887"/>
            <a:ext cx="8580438" cy="4826920"/>
          </a:xfrm>
        </p:spPr>
      </p:pic>
    </p:spTree>
    <p:extLst>
      <p:ext uri="{BB962C8B-B14F-4D97-AF65-F5344CB8AC3E}">
        <p14:creationId xmlns:p14="http://schemas.microsoft.com/office/powerpoint/2010/main" val="24973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0" y="28043"/>
            <a:ext cx="2048176" cy="1595213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391308" y="1763512"/>
            <a:ext cx="18473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endParaRPr lang="it-IT" sz="900" dirty="0">
              <a:solidFill>
                <a:prstClr val="black"/>
              </a:solidFill>
              <a:latin typeface="Calibri"/>
            </a:endParaRPr>
          </a:p>
          <a:p>
            <a:pPr defTabSz="342900"/>
            <a:endParaRPr lang="it-IT" sz="900" dirty="0">
              <a:solidFill>
                <a:prstClr val="black"/>
              </a:solidFill>
              <a:latin typeface="Calibri"/>
            </a:endParaRPr>
          </a:p>
          <a:p>
            <a:pPr defTabSz="342900"/>
            <a:endParaRPr lang="it-IT" sz="900" dirty="0">
              <a:solidFill>
                <a:prstClr val="black"/>
              </a:solidFill>
              <a:latin typeface="Calibri"/>
            </a:endParaRPr>
          </a:p>
          <a:p>
            <a:pPr defTabSz="342900"/>
            <a:endParaRPr lang="it-IT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1DA9BFF-6A1F-41B9-AE8B-5A43D934D7CA}"/>
              </a:ext>
            </a:extLst>
          </p:cNvPr>
          <p:cNvSpPr txBox="1">
            <a:spLocks/>
          </p:cNvSpPr>
          <p:nvPr/>
        </p:nvSpPr>
        <p:spPr>
          <a:xfrm>
            <a:off x="1685543" y="4999366"/>
            <a:ext cx="577291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it-IT" sz="2000" b="0" i="1" dirty="0"/>
          </a:p>
          <a:p>
            <a:pPr algn="ctr"/>
            <a:endParaRPr lang="it-IT" sz="32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16B96F5-FB60-2549-8D31-F7CEB2CC84EC}"/>
              </a:ext>
            </a:extLst>
          </p:cNvPr>
          <p:cNvSpPr txBox="1">
            <a:spLocks/>
          </p:cNvSpPr>
          <p:nvPr/>
        </p:nvSpPr>
        <p:spPr>
          <a:xfrm>
            <a:off x="385885" y="4135588"/>
            <a:ext cx="8277289" cy="258982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it-IT" sz="6300" dirty="0" err="1"/>
              <a:t>Thank</a:t>
            </a:r>
            <a:r>
              <a:rPr lang="it-IT" sz="7500" dirty="0"/>
              <a:t> </a:t>
            </a:r>
            <a:r>
              <a:rPr lang="it-IT" sz="6300" dirty="0" err="1"/>
              <a:t>you</a:t>
            </a:r>
            <a:endParaRPr lang="it-IT" sz="6300" dirty="0"/>
          </a:p>
          <a:p>
            <a:pPr>
              <a:lnSpc>
                <a:spcPct val="120000"/>
              </a:lnSpc>
            </a:pPr>
            <a:endParaRPr lang="it-IT" sz="2500" dirty="0"/>
          </a:p>
          <a:p>
            <a:pPr algn="r">
              <a:lnSpc>
                <a:spcPct val="120000"/>
              </a:lnSpc>
            </a:pPr>
            <a:endParaRPr lang="it-IT" dirty="0"/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Manfred Nesti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Luca Caivano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Bruno Ursino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Alessandro </a:t>
            </a:r>
            <a:r>
              <a:rPr lang="it-IT" sz="2500" b="0" i="1" dirty="0" err="1"/>
              <a:t>Pegurri</a:t>
            </a:r>
            <a:endParaRPr lang="it-IT" sz="2500" b="0" i="1" dirty="0"/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Valeria Pajola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Chiara Vitale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Andrea Della Libera</a:t>
            </a:r>
          </a:p>
        </p:txBody>
      </p:sp>
      <p:pic>
        <p:nvPicPr>
          <p:cNvPr id="6" name="h2o-b3lyp-opt.out_ - Avogadro 2021-03-25 16-17-03" descr="h2o-b3lyp-opt.out_ - Avogadro 2021-03-25 16-17-03">
            <a:hlinkClick r:id="" action="ppaction://media"/>
            <a:extLst>
              <a:ext uri="{FF2B5EF4-FFF2-40B4-BE49-F238E27FC236}">
                <a16:creationId xmlns:a16="http://schemas.microsoft.com/office/drawing/2014/main" id="{3C2967F2-644E-C045-BB79-AB1E5CE44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689" t="36815" r="39441" b="33134"/>
          <a:stretch/>
        </p:blipFill>
        <p:spPr>
          <a:xfrm>
            <a:off x="3173443" y="1653897"/>
            <a:ext cx="2702171" cy="21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2"/>
    </mc:Choice>
    <mc:Fallback xmlns="">
      <p:transition spd="slow" advTm="1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5219</TotalTime>
  <Words>296</Words>
  <Application>Microsoft Macintosh PowerPoint</Application>
  <PresentationFormat>On-screen Show (4:3)</PresentationFormat>
  <Paragraphs>62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Symbol</vt:lpstr>
      <vt:lpstr>Wingdings</vt:lpstr>
      <vt:lpstr>POLI</vt:lpstr>
      <vt:lpstr>Office Theme</vt:lpstr>
      <vt:lpstr>Titolo presentazione sottotitolo</vt:lpstr>
      <vt:lpstr>PowerPoint Presentation</vt:lpstr>
      <vt:lpstr>PowerPoint Presentation</vt:lpstr>
      <vt:lpstr>PowerPoint Presentation</vt:lpstr>
      <vt:lpstr>Charge distribution and Poisson solution t = 0 s</vt:lpstr>
      <vt:lpstr>Solution (N = 5700)</vt:lpstr>
      <vt:lpstr>Charge distribution and Poisson solution t = 0.24 s </vt:lpstr>
      <vt:lpstr>Solution (N = 1650 and wrong initial charge distribution) 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Alessandro Pegurri</cp:lastModifiedBy>
  <cp:revision>297</cp:revision>
  <dcterms:created xsi:type="dcterms:W3CDTF">2015-05-26T12:27:57Z</dcterms:created>
  <dcterms:modified xsi:type="dcterms:W3CDTF">2021-04-30T10:16:09Z</dcterms:modified>
</cp:coreProperties>
</file>